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4" r:id="rId2"/>
    <p:sldId id="303" r:id="rId3"/>
    <p:sldId id="265" r:id="rId4"/>
    <p:sldId id="266" r:id="rId5"/>
    <p:sldId id="269" r:id="rId6"/>
    <p:sldId id="268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88" r:id="rId15"/>
    <p:sldId id="279" r:id="rId16"/>
    <p:sldId id="281" r:id="rId17"/>
    <p:sldId id="282" r:id="rId18"/>
    <p:sldId id="286" r:id="rId19"/>
    <p:sldId id="267" r:id="rId20"/>
    <p:sldId id="305" r:id="rId21"/>
    <p:sldId id="283" r:id="rId22"/>
    <p:sldId id="284" r:id="rId23"/>
    <p:sldId id="285" r:id="rId24"/>
    <p:sldId id="301" r:id="rId25"/>
    <p:sldId id="306" r:id="rId26"/>
    <p:sldId id="307" r:id="rId27"/>
    <p:sldId id="302" r:id="rId28"/>
    <p:sldId id="289" r:id="rId29"/>
    <p:sldId id="310" r:id="rId30"/>
    <p:sldId id="291" r:id="rId31"/>
    <p:sldId id="292" r:id="rId32"/>
    <p:sldId id="294" r:id="rId33"/>
    <p:sldId id="295" r:id="rId34"/>
    <p:sldId id="309" r:id="rId35"/>
    <p:sldId id="296" r:id="rId36"/>
    <p:sldId id="297" r:id="rId37"/>
    <p:sldId id="298" r:id="rId38"/>
    <p:sldId id="319" r:id="rId39"/>
    <p:sldId id="316" r:id="rId40"/>
    <p:sldId id="317" r:id="rId41"/>
    <p:sldId id="280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ka" initials="J" lastIdx="1" clrIdx="0"/>
  <p:cmAuthor id="2" name="Julia Pasieka" initials="JP" lastIdx="1" clrIdx="1">
    <p:extLst>
      <p:ext uri="{19B8F6BF-5375-455C-9EA6-DF929625EA0E}">
        <p15:presenceInfo xmlns:p15="http://schemas.microsoft.com/office/powerpoint/2012/main" xmlns="" userId="S::J.Pasieka@SP39GdyniaNUADU.onmicrosoft.com::79a78237-9428-490e-8601-0ab3e24331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F8AA-083F-4B9E-9370-08C40B2E1F8F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6E49E-CF76-474A-983D-EFDD815523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214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E49E-CF76-474A-983D-EFDD815523B2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E49E-CF76-474A-983D-EFDD815523B2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0901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6E49E-CF76-474A-983D-EFDD815523B2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9960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7F45-92F8-49CC-BD2B-BA2EC20B0BE4}" type="datetimeFigureOut">
              <a:rPr lang="pl-PL" smtClean="0"/>
              <a:pPr/>
              <a:t>25.08.2022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rzedszkole@p25.edu.gdynia/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rzedszkole@p25.edu.gdynia/pl" TargetMode="External"/><Relationship Id="rId2" Type="http://schemas.openxmlformats.org/officeDocument/2006/relationships/hyperlink" Target="http://www.przedszkole25gdynia.scoli.pl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801695" y="3356992"/>
            <a:ext cx="7864639" cy="18722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6000" dirty="0">
                <a:latin typeface="Arial Rounded MT Bold" panose="020F0704030504030204" pitchFamily="34" charset="0"/>
              </a:rPr>
              <a:t>Witamy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F017E380-70C5-453C-9C19-0CC9B322B9C6}"/>
              </a:ext>
            </a:extLst>
          </p:cNvPr>
          <p:cNvSpPr txBox="1"/>
          <p:nvPr/>
        </p:nvSpPr>
        <p:spPr>
          <a:xfrm>
            <a:off x="1043608" y="1628800"/>
            <a:ext cx="73448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Przedszkole nr 25 w Gdyni </a:t>
            </a:r>
          </a:p>
          <a:p>
            <a:r>
              <a:rPr lang="pl-PL" dirty="0"/>
              <a:t>			ul. </a:t>
            </a:r>
            <a:r>
              <a:rPr lang="pl-PL" dirty="0" smtClean="0"/>
              <a:t>Augustyna </a:t>
            </a:r>
            <a:r>
              <a:rPr lang="pl-PL" dirty="0" err="1"/>
              <a:t>Necla</a:t>
            </a:r>
            <a:r>
              <a:rPr lang="pl-PL" dirty="0"/>
              <a:t> 14</a:t>
            </a:r>
          </a:p>
          <a:p>
            <a:r>
              <a:rPr lang="pl-PL" dirty="0"/>
              <a:t>			</a:t>
            </a:r>
            <a:r>
              <a:rPr lang="pl-PL" dirty="0" err="1"/>
              <a:t>tel</a:t>
            </a:r>
            <a:r>
              <a:rPr lang="pl-PL" dirty="0"/>
              <a:t>: 699 909 234</a:t>
            </a:r>
          </a:p>
          <a:p>
            <a:r>
              <a:rPr lang="pl-PL" dirty="0"/>
              <a:t>			</a:t>
            </a:r>
            <a:r>
              <a:rPr lang="pl-PL" dirty="0">
                <a:hlinkClick r:id="rId2"/>
              </a:rPr>
              <a:t>przedszkole@p25.edu.gdynia/</a:t>
            </a:r>
            <a:r>
              <a:rPr lang="pl-PL" dirty="0" err="1">
                <a:hlinkClick r:id="rId2"/>
              </a:rPr>
              <a:t>pl</a:t>
            </a:r>
            <a:r>
              <a:rPr lang="pl-PL" dirty="0"/>
              <a:t> 									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CDD0F33-5010-4B64-9850-5C36B1B56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027353"/>
            <a:ext cx="27146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52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WARUNKI DOBREJ ADAPTACJI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l-PL" b="1" dirty="0"/>
              <a:t>Dziecko musi wiedzieć, że chodzenie do przedszkola będzie dla niego codziennością</a:t>
            </a:r>
          </a:p>
          <a:p>
            <a:r>
              <a:rPr lang="pl-PL" b="1" dirty="0"/>
              <a:t>Uczestnictwo w spotkaniach adaptacyjnych</a:t>
            </a:r>
            <a:r>
              <a:rPr lang="pl-PL" dirty="0"/>
              <a:t> jest konieczne</a:t>
            </a:r>
          </a:p>
          <a:p>
            <a:r>
              <a:rPr lang="pl-PL" b="1" dirty="0"/>
              <a:t>Samodzielność dziecka jest sprzymierzeńcem adaptacji</a:t>
            </a:r>
          </a:p>
          <a:p>
            <a:r>
              <a:rPr lang="pl-PL" b="1" dirty="0"/>
              <a:t>Zabawy  przedszkolne są doskonałym sposobem na przybliżenie nowego środowiska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l-PL" b="1" dirty="0"/>
              <a:t>Dziecko będzie czuło się bezpieczniej jeżeli zabierze „namiastkę domu”</a:t>
            </a:r>
            <a:r>
              <a:rPr lang="pl-PL" dirty="0"/>
              <a:t> np. zabawkę (nie w czasie epidemii)</a:t>
            </a:r>
          </a:p>
          <a:p>
            <a:pPr>
              <a:buNone/>
            </a:pPr>
            <a:endParaRPr lang="pl-PL" dirty="0"/>
          </a:p>
          <a:p>
            <a:r>
              <a:rPr lang="pl-PL" b="1" dirty="0"/>
              <a:t>Krótkie pożegnanie  w szatni </a:t>
            </a:r>
            <a:r>
              <a:rPr lang="pl-PL" dirty="0"/>
              <a:t>(obecnie w przedsionku)</a:t>
            </a:r>
          </a:p>
          <a:p>
            <a:pPr>
              <a:buNone/>
            </a:pPr>
            <a:endParaRPr lang="pl-PL" b="1" dirty="0"/>
          </a:p>
          <a:p>
            <a:r>
              <a:rPr lang="pl-PL" b="1" dirty="0"/>
              <a:t>Nie zabieraj dziecka do domu</a:t>
            </a:r>
            <a:r>
              <a:rPr lang="pl-PL" dirty="0"/>
              <a:t>, kiedy płacze przy rozstaniu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pl-PL" dirty="0"/>
              <a:t>Rodzicu: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pl-PL" b="1" dirty="0"/>
              <a:t>Jeśli dziecko przy pożegnaniu płacze, </a:t>
            </a:r>
            <a:r>
              <a:rPr lang="pl-PL" dirty="0"/>
              <a:t>postaraj się, żeby przez kilka dni odprowadzał je do przedszkola tata lub inna osoba, którą dziecko zna i wzmocni je pozytywnie.</a:t>
            </a:r>
          </a:p>
          <a:p>
            <a:pPr lvl="0">
              <a:buNone/>
            </a:pPr>
            <a:endParaRPr lang="pl-PL" dirty="0"/>
          </a:p>
          <a:p>
            <a:r>
              <a:rPr lang="pl-PL" b="1" dirty="0"/>
              <a:t>Staraj się określać, kiedy przyjdziesz po dziecko</a:t>
            </a:r>
            <a:r>
              <a:rPr lang="pl-PL" dirty="0"/>
              <a:t> np. odbiorę cię z przedszkola po np. obiedzie, podwieczorku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dirty="0"/>
              <a:t> </a:t>
            </a:r>
            <a:r>
              <a:rPr lang="pl-PL" b="1" dirty="0"/>
              <a:t>Każde dziecko uspokaja się </a:t>
            </a:r>
            <a:r>
              <a:rPr lang="pl-PL" dirty="0"/>
              <a:t>w zasadzie od razu po zamknięciu drzwi do sali, ponieważ zajmują go nowi koledzy, nowe zabawki, a życzliwa i uśmiechnięta pani zawsze dziecko przytuli.</a:t>
            </a:r>
          </a:p>
          <a:p>
            <a:pPr>
              <a:buNone/>
            </a:pPr>
            <a:endParaRPr lang="pl-PL" dirty="0"/>
          </a:p>
          <a:p>
            <a:r>
              <a:rPr lang="pl-PL" b="1" dirty="0"/>
              <a:t>Tłumacz dziecku, że reguły obowiązujące w przedszkolu są dobre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pl-PL" dirty="0"/>
              <a:t>Rodzicu: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b="1" dirty="0"/>
              <a:t>Nie okazuj negatywnych emocji: </a:t>
            </a:r>
            <a:r>
              <a:rPr lang="pl-PL" dirty="0"/>
              <a:t>nie płacz, nie wracaj pod drzwi, gdy słyszysz, że dziecko płacze.</a:t>
            </a:r>
          </a:p>
          <a:p>
            <a:r>
              <a:rPr lang="pl-PL" b="1" dirty="0"/>
              <a:t>Wszelkie wątpliwości lub pytania kieruj do nauczyciela. </a:t>
            </a:r>
          </a:p>
          <a:p>
            <a:pPr>
              <a:buNone/>
            </a:pPr>
            <a:endParaRPr lang="pl-PL" dirty="0"/>
          </a:p>
          <a:p>
            <a:pPr lvl="0"/>
            <a:r>
              <a:rPr lang="pl-PL" b="1" dirty="0"/>
              <a:t>Wołaj dziecko przez domofon, </a:t>
            </a:r>
            <a:r>
              <a:rPr lang="pl-PL" dirty="0"/>
              <a:t>daj mu czas na sprzątnięcie zabawek.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b="1" dirty="0"/>
              <a:t>Nie składaj obietnic typu: </a:t>
            </a:r>
            <a:r>
              <a:rPr lang="pl-PL" dirty="0"/>
              <a:t>jeśli pójdziesz do przedszkola, to coś dostaniesz</a:t>
            </a:r>
          </a:p>
          <a:p>
            <a:r>
              <a:rPr lang="pl-PL" b="1" dirty="0"/>
              <a:t>Warto ustalić z rodzicami </a:t>
            </a:r>
            <a:r>
              <a:rPr lang="pl-PL" dirty="0"/>
              <a:t>wcześniejsze odbieranie dziecka </a:t>
            </a:r>
            <a:endParaRPr lang="pl-PL" b="1" dirty="0"/>
          </a:p>
          <a:p>
            <a:pPr lvl="0"/>
            <a:r>
              <a:rPr lang="pl-PL" b="1" dirty="0"/>
              <a:t>Dotrzymuj umowy „Dzień zabawki w przedszkolu” </a:t>
            </a:r>
            <a:br>
              <a:rPr lang="pl-PL" b="1" dirty="0"/>
            </a:br>
            <a:r>
              <a:rPr lang="pl-PL" dirty="0"/>
              <a:t>( kiedy jest ustalony).</a:t>
            </a:r>
          </a:p>
          <a:p>
            <a:pPr lvl="0"/>
            <a:r>
              <a:rPr lang="pl-PL" b="1" dirty="0"/>
              <a:t>Żegnaj i witaj swoje dziecko zawsze z uśmiechem.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Jak ubrać dziecko do przedszkola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Zakładamy  spodnie, spódniczki na gumkę (nie za ciasną, nie za luźną); </a:t>
            </a:r>
          </a:p>
          <a:p>
            <a:pPr lvl="0">
              <a:buNone/>
            </a:pPr>
            <a:endParaRPr lang="pl-PL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 Zapewniamy buty wyjściowe łatwe do ubrania, zapinane na „rzepy” lub sznurowane (nie klapki);   </a:t>
            </a:r>
          </a:p>
          <a:p>
            <a:pPr lvl="0"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 Ubieramy dzieci na cebulkę, żeby ustrzec je przed przegrzaniem lub zziębnięciem;</a:t>
            </a:r>
          </a:p>
          <a:p>
            <a:pPr lvl="0"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 Do przedszkola kupujemy papcie na gumowej podeszwie (nie rysującej podłogi), zakryte, nie sznurowane, na „rzepy”, oznakowane inicjałami dziecka; </a:t>
            </a:r>
          </a:p>
          <a:p>
            <a:pPr lvl="0"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Na głowę: w okresie letnim  dziewczynce zakładamy – kapelusik, chusteczkę,  chłopcu – czapkę z daszkiem, w zimie – szaliki, czapki, najlepiej zapinane lub wiązane pod szyją;</a:t>
            </a:r>
          </a:p>
          <a:p>
            <a:pPr lvl="0"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Do leżakowania zapewniamy piżamkę wciąganą, podpisaną z  imienia i nazwiska dziecka;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-1"/>
            <a:ext cx="4644008" cy="6858001"/>
          </a:xfrm>
          <a:prstGeom prst="rect">
            <a:avLst/>
          </a:prstGeom>
          <a:noFill/>
        </p:spPr>
      </p:pic>
      <p:pic>
        <p:nvPicPr>
          <p:cNvPr id="6" name="Symbol zastępczy zawartości 5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1027" name="Picture 3" descr="C:\Users\User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31230"/>
            <a:ext cx="2376264" cy="332677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4499992" y="0"/>
            <a:ext cx="464400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7030A0"/>
                </a:solidFill>
              </a:rPr>
              <a:t>Samodzielność!!!!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35896" y="5805264"/>
            <a:ext cx="521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Codziennie włączamy   dzieci do samodzielności  </a:t>
            </a:r>
            <a:br>
              <a:rPr lang="pl-PL" b="1" dirty="0">
                <a:solidFill>
                  <a:srgbClr val="7030A0"/>
                </a:solidFill>
              </a:rPr>
            </a:br>
            <a:r>
              <a:rPr lang="pl-PL" b="1" dirty="0">
                <a:solidFill>
                  <a:srgbClr val="7030A0"/>
                </a:solidFill>
              </a:rPr>
              <a:t>w domu i przedszkolu, dziecko bardziej samodzielnie łatwiej poznaje świat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/>
              <a:t>Spotkania integracyjne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Przedszkole planuje spotkania integracyjne  </a:t>
            </a:r>
            <a:br>
              <a:rPr lang="pl-PL" dirty="0"/>
            </a:br>
            <a:r>
              <a:rPr lang="pl-PL" dirty="0"/>
              <a:t>w sierpniu.</a:t>
            </a:r>
          </a:p>
          <a:p>
            <a:pPr marL="0" indent="0" algn="ctr">
              <a:buNone/>
            </a:pPr>
            <a:r>
              <a:rPr lang="pl-PL" dirty="0"/>
              <a:t> Organizacja spotkań uzależniona jest od sytuacji związanej z COVID.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0070C0"/>
                </a:solidFill>
              </a:rPr>
              <a:t>Dokładny termin to </a:t>
            </a:r>
            <a:r>
              <a:rPr lang="pl-PL" b="1" dirty="0" smtClean="0">
                <a:solidFill>
                  <a:srgbClr val="0070C0"/>
                </a:solidFill>
              </a:rPr>
              <a:t>30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pl-PL" b="1" dirty="0">
                <a:solidFill>
                  <a:srgbClr val="0070C0"/>
                </a:solidFill>
              </a:rPr>
              <a:t>i </a:t>
            </a:r>
            <a:r>
              <a:rPr lang="pl-PL" b="1" dirty="0" smtClean="0">
                <a:solidFill>
                  <a:srgbClr val="0070C0"/>
                </a:solidFill>
              </a:rPr>
              <a:t>31 </a:t>
            </a:r>
            <a:r>
              <a:rPr lang="pl-PL" b="1" dirty="0">
                <a:solidFill>
                  <a:srgbClr val="0070C0"/>
                </a:solidFill>
              </a:rPr>
              <a:t>sierpnia.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l-PL" dirty="0"/>
              <a:t>Rodzice mają prawo do: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pl-PL" sz="1800" dirty="0"/>
              <a:t>Współdziałania z nauczycielami w sprawach wychowania </a:t>
            </a:r>
            <a:br>
              <a:rPr lang="pl-PL" sz="1800" dirty="0"/>
            </a:br>
            <a:r>
              <a:rPr lang="pl-PL" sz="1800" dirty="0"/>
              <a:t>i kształcenia dzieci.</a:t>
            </a:r>
          </a:p>
          <a:p>
            <a:pPr lvl="0"/>
            <a:r>
              <a:rPr lang="pl-PL" sz="1800" dirty="0"/>
              <a:t>Uzyskiwania rzetelnych informacji na temat swego dziecka, jego zachowania </a:t>
            </a:r>
            <a:br>
              <a:rPr lang="pl-PL" sz="1800" dirty="0"/>
            </a:br>
            <a:r>
              <a:rPr lang="pl-PL" sz="1800" dirty="0"/>
              <a:t>i rozwoju.</a:t>
            </a:r>
          </a:p>
          <a:p>
            <a:pPr lvl="0"/>
            <a:r>
              <a:rPr lang="pl-PL" sz="1800" dirty="0"/>
              <a:t>Uzyskiwania porad i wskazówek od nauczycieli, pedagoga </a:t>
            </a:r>
            <a:br>
              <a:rPr lang="pl-PL" sz="1800" dirty="0"/>
            </a:br>
            <a:r>
              <a:rPr lang="pl-PL" sz="1800" dirty="0"/>
              <a:t>i psychologa w rozpoznawaniu przyczyn i trudności wychowawczych oraz doborze metod udzielania dziecku pomocy.</a:t>
            </a:r>
          </a:p>
          <a:p>
            <a:pPr lvl="0"/>
            <a:r>
              <a:rPr lang="pl-PL" sz="1800" dirty="0"/>
              <a:t>Wyrażania i przekazywania nauczycielowi oraz dyrektorowi wniosków z obserwacji pracy przedszkola wyrażania i przekazywania organowi prowadzącemu </a:t>
            </a:r>
            <a:br>
              <a:rPr lang="pl-PL" sz="1800" dirty="0"/>
            </a:br>
            <a:r>
              <a:rPr lang="pl-PL" sz="1800" dirty="0"/>
              <a:t>i sprawującemu nadzór pedagogiczny opinii na temat pracy przedszkola.</a:t>
            </a:r>
          </a:p>
          <a:p>
            <a:pPr lvl="0"/>
            <a:r>
              <a:rPr lang="pl-PL" sz="1800" dirty="0"/>
              <a:t>Rodzice za szczególne zaangażowanie we wspieraniu pracy przedszkola mogą otrzymać na zakończenie roku szkolnego list pochwalny dyrektora.</a:t>
            </a:r>
          </a:p>
          <a:p>
            <a:endParaRPr lang="pl-PL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l-PL" dirty="0"/>
              <a:t>Obowiązki Rodziców: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pl-PL" dirty="0"/>
              <a:t>respektowanie uchwał Rady Pedagogicznej podjętych w ramach jej kompetencji;</a:t>
            </a:r>
          </a:p>
          <a:p>
            <a:r>
              <a:rPr lang="pl-PL" dirty="0"/>
              <a:t>przyprowadzanie i odbieranie dziecka z przedszkola lub przez upoważnioną przez rodziców pełnoletnią osobę zapewniającą dziecku pełne bezpieczeństwo;</a:t>
            </a:r>
          </a:p>
          <a:p>
            <a:r>
              <a:rPr lang="pl-PL" dirty="0"/>
              <a:t>terminowe uiszczanie opłat za przedszkole;</a:t>
            </a:r>
          </a:p>
          <a:p>
            <a:r>
              <a:rPr lang="pl-PL" dirty="0"/>
              <a:t> informowanie o przyczynach nieobecności dziecka </a:t>
            </a:r>
            <a:br>
              <a:rPr lang="pl-PL" dirty="0"/>
            </a:br>
            <a:r>
              <a:rPr lang="pl-PL" dirty="0"/>
              <a:t>w przedszkolu;</a:t>
            </a:r>
          </a:p>
          <a:p>
            <a:r>
              <a:rPr lang="pl-PL" dirty="0"/>
              <a:t> informowanie nauczycieli i dyrektora o sprawach mogących mieć wpływ na zachowanie i postępy dziecka;</a:t>
            </a:r>
          </a:p>
          <a:p>
            <a:r>
              <a:rPr lang="pl-PL" dirty="0"/>
              <a:t>niezwłoczne zawiadamianie o zatruciach pokarmowych i chorobach zakaźnych;</a:t>
            </a:r>
          </a:p>
          <a:p>
            <a:r>
              <a:rPr lang="pl-PL" dirty="0"/>
              <a:t>dbanie o higienę i zdrowie dziecka</a:t>
            </a:r>
          </a:p>
          <a:p>
            <a:r>
              <a:rPr lang="pl-PL" dirty="0"/>
              <a:t>przestrzeganie postanowień statutu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WAŻNE: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dirty="0"/>
              <a:t>prosimy uaktualniać adresy i </a:t>
            </a:r>
            <a:r>
              <a:rPr lang="pl-PL" u="sng" dirty="0"/>
              <a:t>telefony, </a:t>
            </a:r>
            <a:r>
              <a:rPr lang="pl-PL" dirty="0"/>
              <a:t>w razie potrzeby telefon odebrać;</a:t>
            </a:r>
          </a:p>
          <a:p>
            <a:r>
              <a:rPr lang="pl-PL" dirty="0"/>
              <a:t>przyprowadzać dzieci w zadeklarowanych godzinach (nie przyprowadzać i odbierać dzieci od 9.00 - 14.30 nie ma pracowników  w szatni, są posiłki);</a:t>
            </a:r>
          </a:p>
          <a:p>
            <a:r>
              <a:rPr lang="pl-PL" dirty="0"/>
              <a:t>uczestniczyć w uroczystościach, zajęciach otwartych, konkursach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dirty="0"/>
              <a:t>wszelkie informacje, zapytania proszę kierować drogą e-mail, telefonicznie lub na piśmie</a:t>
            </a:r>
          </a:p>
          <a:p>
            <a:r>
              <a:rPr lang="pl-PL" dirty="0"/>
              <a:t>układać ubrania w półkach lub workach dzieci</a:t>
            </a:r>
          </a:p>
          <a:p>
            <a:r>
              <a:rPr lang="pl-PL" dirty="0"/>
              <a:t>zabrać rzeczy pozostawione w szatni</a:t>
            </a:r>
          </a:p>
          <a:p>
            <a:r>
              <a:rPr lang="pl-PL" dirty="0"/>
              <a:t>czytać ogłoszenia, podpisywać zgody na wycieczki-brak podpisu- dziecko nie bierze udziału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2341054"/>
              </p:ext>
            </p:extLst>
          </p:nvPr>
        </p:nvGraphicFramePr>
        <p:xfrm>
          <a:off x="0" y="44624"/>
          <a:ext cx="9144001" cy="676913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5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028">
                  <a:extLst>
                    <a:ext uri="{9D8B030D-6E8A-4147-A177-3AD203B41FA5}">
                      <a16:colId xmlns:a16="http://schemas.microsoft.com/office/drawing/2014/main" xmlns="" val="2847540369"/>
                    </a:ext>
                  </a:extLst>
                </a:gridCol>
              </a:tblGrid>
              <a:tr h="313078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/>
                        <a:t>Podstawa programowa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4" marR="1781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/>
                        <a:t>8.00- śniadanie    10.00- 2 śniadanie   </a:t>
                      </a:r>
                      <a:r>
                        <a:rPr lang="pl-PL" sz="1600" b="1" dirty="0" smtClean="0"/>
                        <a:t>11.30-obiad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4" marR="17814" marT="0" marB="0"/>
                </a:tc>
                <a:tc rowSpan="2">
                  <a:txBody>
                    <a:bodyPr/>
                    <a:lstStyle/>
                    <a:p>
                      <a:endParaRPr lang="pl-PL" dirty="0"/>
                    </a:p>
                  </a:txBody>
                  <a:tcPr marL="17814" marR="1781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49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pl-PL" sz="1800" b="1" dirty="0"/>
                        <a:t>Swobodna zabawa dzieci przy niewielkim udziale nauczyciela.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pl-PL" sz="1800" b="1" dirty="0"/>
                        <a:t>Różnego typu zajęcia dydaktyczne zorganizowane z inicjatywy nauczyciela, eksperymenty, nauka wierszy i piosenek, tańce, inscenizacje, improwizacje ruchowe, praca indywidualna z dziećmi, utrwalanie zdobytych umiejętności. Ćwiczenia gimnastyczne z użyciem przyborów i sprzętów.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pl-PL" sz="1800" b="1" dirty="0"/>
                        <a:t>Zabawy na powietrzu, gry i zabawy ruchowe, zajęcia sportowe, obserwacje przyrodnicze, wycieczki, spacery, prace społecznie użyteczne.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pl-PL" sz="1800" b="1" dirty="0"/>
                        <a:t>Czynności opiekuńcze, samoobsługowe, organizacyjne, poobiedni relaks lub zajęcia relaksacyjne i inne.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4" marR="17814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0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Zajęcia popołudniowe</a:t>
                      </a:r>
                    </a:p>
                  </a:txBody>
                  <a:tcPr marL="17814" marR="17814" marT="0" marB="0" vert="vert27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/>
                        <a:t>14.00 podwieczorek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4" marR="17814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55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pl-PL" sz="1800" b="1" dirty="0"/>
                        <a:t>-     religia, gry</a:t>
                      </a:r>
                      <a:r>
                        <a:rPr lang="pl-PL" sz="1800" b="1" baseline="0" dirty="0"/>
                        <a:t> zabawy stolikowe, zabawy parateatralne</a:t>
                      </a:r>
                      <a:endParaRPr lang="pl-PL" sz="1800" b="1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tworzenie sytuacji wspierających rozwój inteligencji wielorakich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wspomaganie dzieci w rozwijaniu uzdolnień – zajęcia dodatkowe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pogłębianie zdobytych wiadomości i umiejętności,</a:t>
                      </a:r>
                      <a:r>
                        <a:rPr lang="pl-PL" sz="1800" b="1" baseline="0" dirty="0"/>
                        <a:t> </a:t>
                      </a:r>
                      <a:r>
                        <a:rPr lang="pl-PL" sz="1800" b="1" dirty="0"/>
                        <a:t>aktywność własna dzieci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sytuacje wychowawcze i samoobsługowe organizowane przez nauczycieli oraz podejmowane z inicjatywy dzieci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praca indywidualna z dziećmi o specjalnych potrzebach edukacyjnych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odbieranie dzieci.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4" marR="17814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/>
              <a:t>Dzień dobry Państwu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3568" y="3284984"/>
            <a:ext cx="3240360" cy="2841178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7544" y="1556793"/>
            <a:ext cx="3168352" cy="101495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Aneta </a:t>
            </a:r>
            <a:r>
              <a:rPr lang="pl-PL" dirty="0">
                <a:solidFill>
                  <a:schemeClr val="bg1"/>
                </a:solidFill>
              </a:rPr>
              <a:t>Pasieka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 Dyrektor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Przedszkola </a:t>
            </a:r>
            <a:r>
              <a:rPr lang="pl-PL" dirty="0">
                <a:solidFill>
                  <a:schemeClr val="bg1"/>
                </a:solidFill>
              </a:rPr>
              <a:t>nr 25 w Gdyni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235268" y="1916832"/>
            <a:ext cx="4041775" cy="3951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Zapraszam do zapoznania się </a:t>
            </a:r>
            <a:br>
              <a:rPr lang="pl-PL" dirty="0"/>
            </a:br>
            <a:r>
              <a:rPr lang="pl-PL" dirty="0"/>
              <a:t>z informacją na temat adaptacji w przedszkolu, to istotne zagadnienie dla dobrego samopoczucia dziecka.</a:t>
            </a:r>
          </a:p>
          <a:p>
            <a:pPr marL="0" indent="0" algn="ctr">
              <a:buNone/>
            </a:pPr>
            <a:r>
              <a:rPr lang="pl-PL" dirty="0"/>
              <a:t>Przesyłamy  również kilka  informacji organizacyjnych oraz zdjęcia pokazujące nasze działania.    </a:t>
            </a:r>
          </a:p>
          <a:p>
            <a:pPr marL="0" indent="0" algn="r">
              <a:buNone/>
            </a:pPr>
            <a:r>
              <a:rPr lang="pl-PL" dirty="0"/>
              <a:t>Zapraszam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8E4096F-8431-44CB-905D-B91E8906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643182"/>
            <a:ext cx="2385574" cy="3181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567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800" b="1" dirty="0">
                <a:solidFill>
                  <a:srgbClr val="7030A0"/>
                </a:solidFill>
              </a:rPr>
              <a:t>Zasady odpłatności za p-le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000" b="1" dirty="0">
              <a:solidFill>
                <a:srgbClr val="000000"/>
              </a:solidFill>
              <a:latin typeface="Garamond"/>
            </a:endParaRP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Opłata za korzystanie z usług przedszkola uzależniona jest od ilości godzin pobytu dziecka w przedszkolu- kontrola czasu pobytu z wykorzystaniem </a:t>
            </a:r>
            <a:r>
              <a:rPr lang="pl-PL" sz="2400" b="1" u="sng" dirty="0">
                <a:solidFill>
                  <a:srgbClr val="000000"/>
                </a:solidFill>
                <a:latin typeface="+mj-lt"/>
              </a:rPr>
              <a:t>Karty Mieszkańca Gdyni, którą powinni posiadać rodzice oraz wszystkie osoby upoważnione do odbioru dziecka;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Stawka żywieniowa 7,00 zł* ilość dni roboczych w m-</a:t>
            </a:r>
            <a:r>
              <a:rPr lang="pl-PL" sz="2400" dirty="0" err="1">
                <a:solidFill>
                  <a:srgbClr val="000000"/>
                </a:solidFill>
                <a:latin typeface="+mj-lt"/>
              </a:rPr>
              <a:t>cu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; opłata podlega zwrotowi w przypadku nieobecności dziecka;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Rada Rodziców- kwota ustalana na pierwszym spotkaniu w nowym roku szkolnym;</a:t>
            </a:r>
          </a:p>
          <a:p>
            <a:pPr lvl="0" algn="just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Ubezpieczenie NNW dla dzieci, dokonują rodzice samodzielnie, można skorzystać z firmy ubezpieczeniowej, której propozycję może przedstawić przedszkole. Każde dziecko powinno być ubezpieczone.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4759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l-PL" dirty="0"/>
              <a:t>Opłaty za przedszkole: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537965" y="1628800"/>
            <a:ext cx="4041775" cy="13898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Ustawa z 13 czerwca 2013 roku </a:t>
            </a:r>
            <a:br>
              <a:rPr lang="pl-PL" sz="2000" dirty="0"/>
            </a:br>
            <a:r>
              <a:rPr lang="pl-PL" sz="2000" dirty="0"/>
              <a:t>o zmianie ustawy o systemie oświaty</a:t>
            </a:r>
          </a:p>
          <a:p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57200" y="3068959"/>
            <a:ext cx="4040188" cy="3057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/>
              <a:t>     wysokość opłaty za korzystanie z wychowania przedszkolnego w przedszkolu publicznym w czasie przekraczającym wymiar 5 godzin wynosi 1 zł za każdą godzinę ponad minimum programowe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41775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/>
              <a:t>Opłata za wyżywienie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16127174"/>
              </p:ext>
            </p:extLst>
          </p:nvPr>
        </p:nvGraphicFramePr>
        <p:xfrm>
          <a:off x="5076056" y="3501008"/>
          <a:ext cx="331236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3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15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wyżywienie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opłata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152"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śniadanie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2,10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3268281"/>
                  </a:ext>
                </a:extLst>
              </a:tr>
              <a:tr h="314459">
                <a:tc>
                  <a:txBody>
                    <a:bodyPr/>
                    <a:lstStyle/>
                    <a:p>
                      <a:r>
                        <a:rPr lang="pl-PL" sz="1600" dirty="0"/>
                        <a:t>obiad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/>
                        <a:t> 3,50 zł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459">
                <a:tc>
                  <a:txBody>
                    <a:bodyPr/>
                    <a:lstStyle/>
                    <a:p>
                      <a:r>
                        <a:rPr lang="pl-PL" sz="1600" dirty="0"/>
                        <a:t>śniadanie</a:t>
                      </a:r>
                      <a:r>
                        <a:rPr lang="pl-PL" sz="1600" baseline="0" dirty="0"/>
                        <a:t> i </a:t>
                      </a:r>
                      <a:r>
                        <a:rPr lang="pl-PL" sz="1600" dirty="0"/>
                        <a:t>obiad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5,60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459">
                <a:tc>
                  <a:txBody>
                    <a:bodyPr/>
                    <a:lstStyle/>
                    <a:p>
                      <a:r>
                        <a:rPr lang="pl-PL" sz="1600" dirty="0"/>
                        <a:t>3 posiłki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766">
                <a:tc>
                  <a:txBody>
                    <a:bodyPr/>
                    <a:lstStyle/>
                    <a:p>
                      <a:r>
                        <a:rPr lang="pl-PL" dirty="0"/>
                        <a:t>obiad</a:t>
                      </a:r>
                      <a:r>
                        <a:rPr lang="pl-PL" baseline="0" dirty="0"/>
                        <a:t> i </a:t>
                      </a:r>
                      <a:r>
                        <a:rPr lang="pl-PL" dirty="0"/>
                        <a:t>podwieczorek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4,90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2766">
                <a:tc>
                  <a:txBody>
                    <a:bodyPr/>
                    <a:lstStyle/>
                    <a:p>
                      <a:r>
                        <a:rPr lang="pl-PL" dirty="0"/>
                        <a:t>podwieczorek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1,40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61530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l-PL" dirty="0"/>
              <a:t>Opłaty za przedszkole: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Jak?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b="1" dirty="0"/>
              <a:t>płacimy do 15 każdego miesiąca na podane konta przedszkola </a:t>
            </a:r>
          </a:p>
          <a:p>
            <a:r>
              <a:rPr lang="pl-PL" b="1" dirty="0"/>
              <a:t>wpłacamy kwoty rzeczywiste ( bez zaokrągleń) podane na listach zawieszonych w szatni lub stronie internetowej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Konsekwencje braku wpłat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l-PL" b="1" dirty="0"/>
              <a:t>brak wpłaty za przedszkole na ostatni dzień miesiąca, powoduje skreślenie dziecka z listy przedszkolaków od następnego miesiąca lub w przypadku dzieci 5,6 letnich przepisanie na 5 godzin bez wyżywienia., nie zwalnia to rodzica z uregulowania zaległości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l"/>
            <a:r>
              <a:rPr lang="pl-PL" dirty="0"/>
              <a:t>Rada Rodziców: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pl-PL" b="1" u="sng" dirty="0">
                <a:solidFill>
                  <a:srgbClr val="C00000"/>
                </a:solidFill>
              </a:rPr>
              <a:t>Przeznaczenie</a:t>
            </a:r>
            <a:r>
              <a:rPr lang="pl-PL" u="sng" dirty="0">
                <a:solidFill>
                  <a:srgbClr val="C00000"/>
                </a:solidFill>
              </a:rPr>
              <a:t>;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b="1" dirty="0"/>
              <a:t>teatrzyki, koncerty, organizacja  imprez typu: Mikołaj, bal karnawałowy, zajączek, zakup zabawek, książek, prezentów na pożegnanie przedszkola, sponsorowanie nagród w konkursach przedszkolnych, itp.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składki można wpłacać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u kasjera RR (rodzica) </a:t>
            </a:r>
          </a:p>
          <a:p>
            <a:r>
              <a:rPr lang="pl-PL" b="1" dirty="0">
                <a:solidFill>
                  <a:schemeClr val="tx1"/>
                </a:solidFill>
              </a:rPr>
              <a:t>składki na Radę Rodziców ustalają rodzice na zebraniu ogólnym na początku każdego roku szkolnego</a:t>
            </a:r>
          </a:p>
          <a:p>
            <a:r>
              <a:rPr lang="pl-PL" b="1" dirty="0">
                <a:solidFill>
                  <a:schemeClr val="tx1"/>
                </a:solidFill>
              </a:rPr>
              <a:t>można wpłacić opłatę za pół lub cały rok.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Składki na Radę Rodziców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4909" y="1844824"/>
            <a:ext cx="8229600" cy="395128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Składki na Radę Rodziców ustalają rodzice na zebraniu ogólnym</a:t>
            </a:r>
          </a:p>
          <a:p>
            <a:pPr marL="0" indent="0">
              <a:buNone/>
            </a:pPr>
            <a:r>
              <a:rPr lang="pl-PL" dirty="0"/>
              <a:t>====================================================</a:t>
            </a:r>
          </a:p>
          <a:p>
            <a:pPr marL="0" indent="0">
              <a:buNone/>
            </a:pPr>
            <a:r>
              <a:rPr lang="pl-PL" sz="3200" dirty="0"/>
              <a:t>Obecnie składki wpłacane są na konto udostępnione na stronie przedszkola w zakładce:</a:t>
            </a:r>
          </a:p>
          <a:p>
            <a:pPr marL="0" indent="0">
              <a:buNone/>
            </a:pPr>
            <a:r>
              <a:rPr lang="pl-PL" sz="3200" dirty="0"/>
              <a:t>Rada Rodziców</a:t>
            </a:r>
          </a:p>
        </p:txBody>
      </p:sp>
    </p:spTree>
    <p:extLst>
      <p:ext uri="{BB962C8B-B14F-4D97-AF65-F5344CB8AC3E}">
        <p14:creationId xmlns:p14="http://schemas.microsoft.com/office/powerpoint/2010/main" xmlns="" val="84161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7030A0"/>
                </a:solidFill>
                <a:latin typeface="Comic Sans MS" pitchFamily="66"/>
              </a:rPr>
              <a:t>Zasady bezpieczeństwa w przedszkolu:</a:t>
            </a:r>
            <a:br>
              <a:rPr lang="pl-PL" sz="3200" dirty="0">
                <a:solidFill>
                  <a:srgbClr val="7030A0"/>
                </a:solidFill>
                <a:latin typeface="Comic Sans MS" pitchFamily="66"/>
              </a:rPr>
            </a:br>
            <a:endParaRPr lang="pl-PL" sz="3200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dirty="0">
              <a:solidFill>
                <a:srgbClr val="000000"/>
              </a:solidFill>
              <a:latin typeface="Comic Sans MS" pitchFamily="66"/>
            </a:endParaRP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W przedszkolu obowiązują zasady bezpieczeństwa zapisane w Statucie Przedszkola, regulaminach ( w tym wycieczek i spacerów), instrukcjach i procedurach; 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Rodzice/opiekunowie osobiście wprowadzają dziecko do przedszkola i po przekazują nauczycielowi lub osobie dyżurującej w szatni;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Obowiązują Upoważnienia do odbioru dziecka dla osób innych niż rodzice;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Do przedszkola przyprowadzane są dzieci zdrowe;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Informacja pisemna o stanie zdrowia dziecka;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Pobyt na powietrzu jest codziennym i obowiązkowym elementem organizacji dnia w przedszkola (wyjątek stanowi m.in. ulewa, śnieżyca, niska temperatura), nie ma możliwości pozostawienia dziecka na ten czas w przedszkolu, na powietrze wychodzi cała grupa;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Rodzice zobowiązani są do zgłaszania chorób zakaźnych;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Rodzice proszeni są o systematyczne sprawdzanie stanu higieny włosów dzieci. </a:t>
            </a:r>
          </a:p>
          <a:p>
            <a:endParaRPr lang="pl-PL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37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7030A0"/>
                </a:solidFill>
                <a:latin typeface="+mj-lt"/>
              </a:rPr>
              <a:t>Zasady komunikacji przedszkola/nauczycieli z rodzicami</a:t>
            </a:r>
            <a:br>
              <a:rPr lang="pl-PL" sz="2800" b="1" dirty="0">
                <a:solidFill>
                  <a:srgbClr val="7030A0"/>
                </a:solidFill>
                <a:latin typeface="+mj-lt"/>
              </a:rPr>
            </a:br>
            <a:endParaRPr lang="pl-PL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indent="0" algn="ctr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b="1" dirty="0">
              <a:solidFill>
                <a:srgbClr val="000000"/>
              </a:solidFill>
            </a:endParaRP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Strona internetowa przedszkola  </a:t>
            </a:r>
            <a:r>
              <a:rPr lang="pl-PL" sz="2400" dirty="0">
                <a:solidFill>
                  <a:srgbClr val="000000"/>
                </a:solidFill>
                <a:hlinkClick r:id="rId2"/>
              </a:rPr>
              <a:t>www.przedszkole25gdynia.scoli.pl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Poczta e-mailowa </a:t>
            </a:r>
            <a:r>
              <a:rPr lang="pl-PL" sz="2400" dirty="0">
                <a:solidFill>
                  <a:srgbClr val="000000"/>
                </a:solidFill>
                <a:hlinkClick r:id="rId3"/>
              </a:rPr>
              <a:t>przedszkole@p25.edu.gdynia/</a:t>
            </a:r>
            <a:r>
              <a:rPr lang="pl-PL" sz="2400" dirty="0" err="1">
                <a:solidFill>
                  <a:srgbClr val="000000"/>
                </a:solidFill>
                <a:hlinkClick r:id="rId3"/>
              </a:rPr>
              <a:t>pl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Ogłoszenia o działaniach grup i przedszkola na tablicach ogłoszeń lub w zakładce grupy; Nauczyciele posiadają służbowe e-maile i tel. służbowy: 725 269 783 </a:t>
            </a:r>
            <a:r>
              <a:rPr lang="pl-PL" sz="2400" dirty="0" smtClean="0">
                <a:solidFill>
                  <a:srgbClr val="000000"/>
                </a:solidFill>
              </a:rPr>
              <a:t>- </a:t>
            </a:r>
            <a:r>
              <a:rPr lang="pl-PL" sz="2400" b="1" dirty="0" smtClean="0">
                <a:solidFill>
                  <a:srgbClr val="000000"/>
                </a:solidFill>
              </a:rPr>
              <a:t>po </a:t>
            </a:r>
            <a:r>
              <a:rPr lang="pl-PL" sz="2400" b="1" dirty="0">
                <a:solidFill>
                  <a:srgbClr val="000000"/>
                </a:solidFill>
              </a:rPr>
              <a:t>godzinach pracy z dziećmi</a:t>
            </a:r>
            <a:r>
              <a:rPr lang="pl-PL" sz="2400" dirty="0">
                <a:solidFill>
                  <a:srgbClr val="000000"/>
                </a:solidFill>
              </a:rPr>
              <a:t>;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Konsultacje indywidualne nauczycieli, wicedyrektora 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i dyrektora z rodzicami </a:t>
            </a:r>
            <a:r>
              <a:rPr lang="pl-PL" sz="2400" dirty="0" smtClean="0">
                <a:solidFill>
                  <a:srgbClr val="000000"/>
                </a:solidFill>
              </a:rPr>
              <a:t>/</a:t>
            </a:r>
            <a:r>
              <a:rPr lang="pl-PL" sz="2400" dirty="0" smtClean="0">
                <a:solidFill>
                  <a:srgbClr val="000000"/>
                </a:solidFill>
              </a:rPr>
              <a:t>do uzgodnienia </a:t>
            </a:r>
            <a:r>
              <a:rPr lang="pl-PL" sz="2400" dirty="0" smtClean="0">
                <a:solidFill>
                  <a:srgbClr val="000000"/>
                </a:solidFill>
              </a:rPr>
              <a:t>– tel</a:t>
            </a:r>
            <a:r>
              <a:rPr lang="pl-PL" sz="2400" dirty="0">
                <a:solidFill>
                  <a:srgbClr val="000000"/>
                </a:solidFill>
              </a:rPr>
              <a:t>. 699 909 234 lub </a:t>
            </a:r>
            <a:r>
              <a:rPr lang="pl-PL" sz="2400" dirty="0" smtClean="0">
                <a:solidFill>
                  <a:srgbClr val="000000"/>
                </a:solidFill>
              </a:rPr>
              <a:t>        e-mailową </a:t>
            </a:r>
            <a:endParaRPr lang="pl-PL" sz="2400" dirty="0">
              <a:solidFill>
                <a:srgbClr val="000000"/>
              </a:solidFill>
            </a:endParaRP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Zebrania grupowe (2 razy w roku szkolnym) i ewentualnie w miarę potrzeb;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Poprzez Radę Rodziców powołaną na pierwszym zebraniu jest ustalany cel wydatków i podana informacja ogólna. 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>
              <a:solidFill>
                <a:srgbClr val="000000"/>
              </a:solidFill>
              <a:latin typeface="Garamond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25006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0953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pl-PL" b="1" dirty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endParaRPr lang="pl-PL" b="1" dirty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FF00"/>
                </a:solidFill>
                <a:latin typeface="Bahnschrift Light" panose="020B0502040204020203" pitchFamily="34" charset="0"/>
              </a:rPr>
              <a:t>Zapraszamy do obejrzenia kilku zdjęć pokazujących nasze działania z dziećmi. </a:t>
            </a:r>
          </a:p>
          <a:p>
            <a:pPr marL="0" indent="0" algn="ctr">
              <a:buNone/>
            </a:pPr>
            <a:endParaRPr lang="pl-PL" b="1" dirty="0">
              <a:solidFill>
                <a:srgbClr val="FFFF00"/>
              </a:solidFill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Nie nudzimy się w przedszkolu!</a:t>
            </a:r>
          </a:p>
          <a:p>
            <a:pPr marL="0" indent="0" algn="ctr">
              <a:buNone/>
            </a:pPr>
            <a:endParaRPr lang="pl-PL" b="1" dirty="0">
              <a:solidFill>
                <a:srgbClr val="FFFF00"/>
              </a:solidFill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FF00"/>
                </a:solidFill>
                <a:latin typeface="Bahnschrift Light" panose="020B0502040204020203" pitchFamily="34" charset="0"/>
              </a:rPr>
              <a:t>Zapraszamy do współpracy po wakacjach</a:t>
            </a:r>
          </a:p>
          <a:p>
            <a:pPr marL="0" indent="0" algn="r">
              <a:buNone/>
            </a:pPr>
            <a:endParaRPr lang="pl-PL" sz="2000" b="1" i="1" dirty="0">
              <a:solidFill>
                <a:srgbClr val="FFFF00"/>
              </a:solidFill>
              <a:latin typeface="Bahnschrift Light" panose="020B0502040204020203" pitchFamily="34" charset="0"/>
            </a:endParaRPr>
          </a:p>
          <a:p>
            <a:pPr marL="0" indent="0" algn="r">
              <a:buNone/>
            </a:pPr>
            <a:endParaRPr lang="pl-PL" sz="2000" b="1" i="1" dirty="0">
              <a:solidFill>
                <a:srgbClr val="FFFF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244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0"/>
            <a:ext cx="8784976" cy="6720670"/>
          </a:xfrm>
          <a:prstGeom prst="rect">
            <a:avLst/>
          </a:prstGeom>
          <a:noFill/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5030392-F572-40F6-94C3-D649F33FC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FC1804-20B7-44D5-8E54-768F0303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718-657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3438" y="214290"/>
            <a:ext cx="4350349" cy="2004859"/>
          </a:xfrm>
        </p:spPr>
      </p:pic>
      <p:pic>
        <p:nvPicPr>
          <p:cNvPr id="11" name="Symbol zastępczy zawartości 10" descr="731-677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4433906" cy="5911873"/>
          </a:xfrm>
        </p:spPr>
      </p:pic>
    </p:spTree>
    <p:extLst>
      <p:ext uri="{BB962C8B-B14F-4D97-AF65-F5344CB8AC3E}">
        <p14:creationId xmlns:p14="http://schemas.microsoft.com/office/powerpoint/2010/main" xmlns="" val="21581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352928" cy="52788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ADAPTACJA W PRZEDSZKOLU</a:t>
            </a:r>
          </a:p>
        </p:txBody>
      </p:sp>
      <p:pic>
        <p:nvPicPr>
          <p:cNvPr id="6" name="Obraz 5" descr="RACZ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2880320" cy="2600988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5143500" cy="1143000"/>
          </a:xfrm>
        </p:spPr>
        <p:txBody>
          <a:bodyPr/>
          <a:lstStyle/>
          <a:p>
            <a:r>
              <a:rPr lang="pl-PL" dirty="0"/>
              <a:t>karnawał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7FF522E2-D3FA-45B1-8DC1-A19165AD0B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484784"/>
            <a:ext cx="6557900" cy="49184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75657" y="1714"/>
            <a:ext cx="5666808" cy="685457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0248" y="274638"/>
            <a:ext cx="5143500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71600" y="276697"/>
            <a:ext cx="7344813" cy="5760639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5407421" cy="1143000"/>
          </a:xfrm>
        </p:spPr>
        <p:txBody>
          <a:bodyPr/>
          <a:lstStyle/>
          <a:p>
            <a:r>
              <a:rPr lang="pl-PL" dirty="0" smtClean="0"/>
              <a:t>Festyn</a:t>
            </a:r>
            <a:endParaRPr lang="pl-PL" dirty="0"/>
          </a:p>
        </p:txBody>
      </p:sp>
      <p:pic>
        <p:nvPicPr>
          <p:cNvPr id="8" name="Symbol zastępczy zawartości 7" descr="729-6876-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6314" y="1071546"/>
            <a:ext cx="3927721" cy="2928958"/>
          </a:xfrm>
        </p:spPr>
      </p:pic>
      <p:pic>
        <p:nvPicPr>
          <p:cNvPr id="12" name="Symbol zastępczy zawartości 11" descr="731-67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976049-0092-40F6-AEC7-22E46CC9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 descr="731-67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14290"/>
            <a:ext cx="3857652" cy="5143536"/>
          </a:xfrm>
        </p:spPr>
      </p:pic>
      <p:pic>
        <p:nvPicPr>
          <p:cNvPr id="9" name="Symbol zastępczy zawartości 8" descr="734-689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85727"/>
            <a:ext cx="4500594" cy="3366655"/>
          </a:xfrm>
        </p:spPr>
      </p:pic>
    </p:spTree>
    <p:extLst>
      <p:ext uri="{BB962C8B-B14F-4D97-AF65-F5344CB8AC3E}">
        <p14:creationId xmlns:p14="http://schemas.microsoft.com/office/powerpoint/2010/main" xmlns="" val="443042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7" name="Symbol zastępczy zawartości 6" descr="735-68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928934"/>
            <a:ext cx="4297912" cy="3223434"/>
          </a:xfrm>
        </p:spPr>
      </p:pic>
      <p:pic>
        <p:nvPicPr>
          <p:cNvPr id="8" name="Symbol zastępczy zawartości 7" descr="736-69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5" y="571480"/>
            <a:ext cx="4419603" cy="331470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020022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 descr="738-7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4398451" cy="3298839"/>
          </a:xfrm>
        </p:spPr>
      </p:pic>
      <p:pic>
        <p:nvPicPr>
          <p:cNvPr id="8" name="Symbol zastępczy zawartości 7" descr="739-70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4038600" cy="40386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22098" y="274638"/>
            <a:ext cx="5099802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 descr="739-70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81" y="142852"/>
            <a:ext cx="8633220" cy="485618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C1A8C2-F479-427F-8672-698EE1CD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571612"/>
            <a:ext cx="3826768" cy="17145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Gdynia</a:t>
            </a:r>
            <a:br>
              <a:rPr lang="pl-PL" dirty="0" smtClean="0"/>
            </a:br>
            <a:r>
              <a:rPr lang="pl-PL" dirty="0" smtClean="0"/>
              <a:t>Przedszkole nr 25</a:t>
            </a:r>
            <a:endParaRPr lang="pl-PL" dirty="0"/>
          </a:p>
        </p:txBody>
      </p:sp>
      <p:pic>
        <p:nvPicPr>
          <p:cNvPr id="9" name="Symbol zastępczy zawartości 8" descr="IMG_20211110_1115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4292175" cy="5725014"/>
          </a:xfrm>
        </p:spPr>
      </p:pic>
    </p:spTree>
    <p:extLst>
      <p:ext uri="{BB962C8B-B14F-4D97-AF65-F5344CB8AC3E}">
        <p14:creationId xmlns:p14="http://schemas.microsoft.com/office/powerpoint/2010/main" xmlns="" val="864043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DA2410-FA6C-4366-AAAD-0B064922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/>
          <a:lstStyle/>
          <a:p>
            <a:r>
              <a:rPr lang="pl-PL" dirty="0"/>
              <a:t>kosmos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A5D92545-3268-4D52-8736-34045AF1A6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59832" y="339651"/>
            <a:ext cx="5705719" cy="6178698"/>
          </a:xfrm>
        </p:spPr>
      </p:pic>
    </p:spTree>
    <p:extLst>
      <p:ext uri="{BB962C8B-B14F-4D97-AF65-F5344CB8AC3E}">
        <p14:creationId xmlns:p14="http://schemas.microsoft.com/office/powerpoint/2010/main" xmlns="" val="34864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9952" y="0"/>
            <a:ext cx="5004048" cy="6858000"/>
          </a:xfrm>
        </p:spPr>
        <p:txBody>
          <a:bodyPr>
            <a:normAutofit fontScale="90000"/>
          </a:bodyPr>
          <a:lstStyle/>
          <a:p>
            <a:pPr marL="514350" lvl="0" indent="-514350" algn="l"/>
            <a:r>
              <a:rPr lang="pl-PL" sz="2700" dirty="0"/>
              <a:t>       1. Stworzenie optymalnych warunków edukacyjnych zezwalających na łatwą adaptację dzieci w nowym środowisku społecznym.</a:t>
            </a:r>
            <a:br>
              <a:rPr lang="pl-PL" sz="2700" dirty="0"/>
            </a:br>
            <a:r>
              <a:rPr lang="pl-PL" sz="2700" dirty="0"/>
              <a:t>2. Uświadomienie rodzicom ich roli w adaptacji dziecka w przedszkolu oraz pozyskanie ich jako sprzymierzeńców w tworzeniu atmosfery wzajemnego zaufania i akceptacji.</a:t>
            </a:r>
            <a:br>
              <a:rPr lang="pl-PL" sz="2700" dirty="0"/>
            </a:br>
            <a:r>
              <a:rPr lang="pl-PL" sz="2700" dirty="0"/>
              <a:t>3. Podtrzymanie świadomości pracowników pedagogicznych i niepedagogicznych </a:t>
            </a:r>
            <a:br>
              <a:rPr lang="pl-PL" sz="2700" dirty="0"/>
            </a:br>
            <a:r>
              <a:rPr lang="pl-PL" sz="2700" dirty="0"/>
              <a:t>w procesie adaptacji wychowanków.</a:t>
            </a:r>
            <a:br>
              <a:rPr lang="pl-PL" sz="2700" dirty="0"/>
            </a:br>
            <a:endParaRPr lang="pl-PL" sz="2700" dirty="0"/>
          </a:p>
        </p:txBody>
      </p:sp>
      <p:pic>
        <p:nvPicPr>
          <p:cNvPr id="4" name="Picture 10" descr="C:\Users\Małgorzata Aleksiak\AppData\Local\Microsoft\Windows\Temporary Internet Files\Content.IE5\PLQROGS0\MP90042253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25963" cy="6858000"/>
          </a:xfrm>
          <a:prstGeom prst="rect">
            <a:avLst/>
          </a:prstGeom>
          <a:noFill/>
        </p:spPr>
      </p:pic>
      <p:sp>
        <p:nvSpPr>
          <p:cNvPr id="6" name="Strzałka w prawo 5"/>
          <p:cNvSpPr/>
          <p:nvPr/>
        </p:nvSpPr>
        <p:spPr>
          <a:xfrm>
            <a:off x="251520" y="5301208"/>
            <a:ext cx="3528392" cy="122413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400" b="1" dirty="0"/>
              <a:t>Cele adaptacji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6A05EB-3717-44C7-B8D5-A8C3CA38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Dzień Ziemi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5261081F-195D-48F5-922D-32CCB776E6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5400000">
            <a:off x="66328" y="1587624"/>
            <a:ext cx="5040560" cy="4258816"/>
          </a:xfr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BEC5C5C6-B895-455C-82D5-26253AAAD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383672"/>
            <a:ext cx="4038600" cy="4845421"/>
          </a:xfrm>
        </p:spPr>
      </p:pic>
    </p:spTree>
    <p:extLst>
      <p:ext uri="{BB962C8B-B14F-4D97-AF65-F5344CB8AC3E}">
        <p14:creationId xmlns:p14="http://schemas.microsoft.com/office/powerpoint/2010/main" xmlns="" val="551350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łgorzata Aleksiak\AppData\Local\Microsoft\Windows\Temporary Internet Files\Content.IE5\PLQROGS0\MP90044222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721" y="0"/>
            <a:ext cx="9214721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964488" cy="115699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>“Dziecko chce być dobre. Jeśli nie umie - naucz.</a:t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>Jeśli nie wie - wytłumacz. Jeśli nie może - pomóż.”</a:t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>							Janusz Korczak</a:t>
            </a:r>
            <a:br>
              <a:rPr lang="pl-PL" sz="2800" dirty="0">
                <a:solidFill>
                  <a:srgbClr val="FFFF00"/>
                </a:solidFill>
              </a:rPr>
            </a:b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08347" y="548680"/>
            <a:ext cx="5256584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Dziękuję za uwagę. Do zobaczenia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pl-PL" dirty="0"/>
              <a:t>DZIECKO: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pl-PL" sz="2800" dirty="0"/>
              <a:t>w możliwie krótkim czasie adoptuje się w przedszkolu, </a:t>
            </a:r>
          </a:p>
          <a:p>
            <a:pPr lvl="0"/>
            <a:r>
              <a:rPr lang="pl-PL" sz="2800" dirty="0"/>
              <a:t>ma zmniejszony lęk i napięcie przed rozstaniem z rodzicami, </a:t>
            </a:r>
          </a:p>
          <a:p>
            <a:pPr lvl="0"/>
            <a:r>
              <a:rPr lang="pl-PL" sz="2800" dirty="0"/>
              <a:t>poznaje swoje wychowawczynie i innych pracowników przedszkola, </a:t>
            </a:r>
          </a:p>
          <a:p>
            <a:pPr lvl="0"/>
            <a:r>
              <a:rPr lang="pl-PL" sz="2800" dirty="0"/>
              <a:t>poznaje nowe środowisko wychowawcze, koleżeńskie,</a:t>
            </a:r>
          </a:p>
          <a:p>
            <a:pPr lvl="0"/>
            <a:r>
              <a:rPr lang="pl-PL" sz="2800" dirty="0"/>
              <a:t>rozwija umiejętności społeczne i samoobsługowe,</a:t>
            </a:r>
          </a:p>
          <a:p>
            <a:pPr lvl="0"/>
            <a:r>
              <a:rPr lang="pl-PL" sz="2800" dirty="0"/>
              <a:t>wzmacnia się emocjonalnie,</a:t>
            </a:r>
          </a:p>
          <a:p>
            <a:pPr lvl="0"/>
            <a:r>
              <a:rPr lang="pl-PL" sz="2800" dirty="0"/>
              <a:t>podejmuje próby pokonania trudności,</a:t>
            </a:r>
          </a:p>
          <a:p>
            <a:pPr lvl="0"/>
            <a:r>
              <a:rPr lang="pl-PL" sz="2800" dirty="0"/>
              <a:t>przeżywa radość ze wspólnych zabaw.</a:t>
            </a:r>
          </a:p>
          <a:p>
            <a:endParaRPr lang="pl-PL" dirty="0"/>
          </a:p>
        </p:txBody>
      </p:sp>
      <p:pic>
        <p:nvPicPr>
          <p:cNvPr id="4" name="Picture 2" descr="C:\Users\Małgorzata Aleksiak\AppData\Local\Microsoft\Windows\Temporary Internet Files\Content.IE5\K6446QL0\MP9004308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366" y="0"/>
            <a:ext cx="151163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pl-PL" dirty="0"/>
              <a:t>Rodzice: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pl-PL" sz="2600" dirty="0"/>
              <a:t>wspomagają dzieci i przedszkole w procesie adaptacji</a:t>
            </a:r>
          </a:p>
          <a:p>
            <a:pPr lvl="0"/>
            <a:r>
              <a:rPr lang="pl-PL" sz="2600" dirty="0"/>
              <a:t>rozumieją znaczenie wychowania przedszkolnego dla rozwoju dzieci</a:t>
            </a:r>
          </a:p>
          <a:p>
            <a:pPr lvl="0"/>
            <a:r>
              <a:rPr lang="pl-PL" sz="2600" dirty="0"/>
              <a:t>przestrzegają wspólnie ustalonych zasad</a:t>
            </a:r>
          </a:p>
          <a:p>
            <a:pPr lvl="0"/>
            <a:r>
              <a:rPr lang="pl-PL" sz="2600" dirty="0"/>
              <a:t>znają możliwości rozwojowe dzieci</a:t>
            </a:r>
          </a:p>
          <a:p>
            <a:pPr lvl="0"/>
            <a:r>
              <a:rPr lang="pl-PL" sz="2600" dirty="0"/>
              <a:t>poznają organizację przedszkola i zasady współdziałania</a:t>
            </a:r>
          </a:p>
          <a:p>
            <a:pPr lvl="0"/>
            <a:r>
              <a:rPr lang="pl-PL" sz="2600" dirty="0"/>
              <a:t>poznają środowisko dzieci i ich rodziców – integracja</a:t>
            </a:r>
          </a:p>
          <a:p>
            <a:pPr lvl="0"/>
            <a:r>
              <a:rPr lang="pl-PL" sz="2600" dirty="0"/>
              <a:t>uczestniczą w większości  spotkań adaptacyjnych</a:t>
            </a:r>
          </a:p>
          <a:p>
            <a:endParaRPr lang="pl-PL" dirty="0"/>
          </a:p>
        </p:txBody>
      </p:sp>
      <p:pic>
        <p:nvPicPr>
          <p:cNvPr id="4" name="Picture 8" descr="C:\Users\Małgorzata Aleksiak\AppData\Local\Microsoft\Windows\Temporary Internet Files\Content.IE5\K6446QL0\MP9004227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2123728" cy="2123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łgorzata Aleksiak\AppData\Local\Microsoft\Windows\Temporary Internet Files\Content.IE5\SHQU754U\MP90041181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3200" b="1" dirty="0">
                <a:solidFill>
                  <a:srgbClr val="00B050"/>
                </a:solidFill>
              </a:rPr>
              <a:t>„ W dzieciństwie  nie wiele zależy od nas samych wiele zaś od  tych, którzy  są  z nami.”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3 latek charakteryzuje się:</a:t>
            </a:r>
            <a:r>
              <a:rPr lang="pl-PL" b="1" dirty="0">
                <a:solidFill>
                  <a:srgbClr val="00B050"/>
                </a:solidFill>
              </a:rPr>
              <a:t/>
            </a:r>
            <a:br>
              <a:rPr lang="pl-PL" b="1" dirty="0">
                <a:solidFill>
                  <a:srgbClr val="00B05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/>
              <a:t>dużą wrażliwością ich układu nerwowego oraz ze słabą wrażliwością na infekcje</a:t>
            </a:r>
          </a:p>
          <a:p>
            <a:r>
              <a:rPr lang="pl-PL" sz="2400" dirty="0"/>
              <a:t>łatwo ulega zmęczeniu, lecz szybko regeneruje swe siły</a:t>
            </a:r>
          </a:p>
          <a:p>
            <a:r>
              <a:rPr lang="pl-PL" sz="2400" dirty="0"/>
              <a:t>jest jeszcze egocentryczne, co utrudnia orientację w otoczeniu</a:t>
            </a:r>
          </a:p>
          <a:p>
            <a:r>
              <a:rPr lang="pl-PL" sz="2400" dirty="0"/>
              <a:t>ma mało komunikatywną mowę</a:t>
            </a:r>
          </a:p>
          <a:p>
            <a:r>
              <a:rPr lang="pl-PL" sz="2400" dirty="0"/>
              <a:t>myślenie wchodzi w fazę konkretno-wyobrażeniową</a:t>
            </a:r>
          </a:p>
          <a:p>
            <a:r>
              <a:rPr lang="pl-PL" sz="2400" dirty="0"/>
              <a:t>chętnie bawi się samotnie albo we dwójkę</a:t>
            </a:r>
          </a:p>
          <a:p>
            <a:r>
              <a:rPr lang="pl-PL" sz="2400" dirty="0"/>
              <a:t>stopniowo przyswaja sobie normy i reguły postępowania uczy się postępować zgodnie z nimi. Małe dziecko nie ma wrodzonego poczucia dobra i zła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pl-PL" dirty="0"/>
              <a:t>Zasady adaptacji: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just"/>
            <a:r>
              <a:rPr lang="pl-PL" dirty="0"/>
              <a:t>Każde dziecko ma prawo do przebywania w przedszkolu z kimś bliskim tak długo, jak tego potrzebuje (pandemia i procedura)</a:t>
            </a:r>
          </a:p>
          <a:p>
            <a:pPr lvl="0" algn="just"/>
            <a:r>
              <a:rPr lang="pl-PL" dirty="0"/>
              <a:t>Pozyskujemy informacje o rozwoju dziecka z różnych źródeł, </a:t>
            </a:r>
            <a:br>
              <a:rPr lang="pl-PL" dirty="0"/>
            </a:br>
            <a:r>
              <a:rPr lang="pl-PL" dirty="0"/>
              <a:t>w celu wspomagania jego rozwoju.</a:t>
            </a:r>
          </a:p>
          <a:p>
            <a:pPr lvl="0" algn="just"/>
            <a:r>
              <a:rPr lang="pl-PL" dirty="0"/>
              <a:t>Organizujemy środowisko dziecka, pamiętając o miejscu do wypoczynku, pracy indywidualnej, zabawy i pracy zorganizowanej. </a:t>
            </a:r>
          </a:p>
          <a:p>
            <a:pPr lvl="0" algn="just"/>
            <a:r>
              <a:rPr lang="pl-PL" dirty="0"/>
              <a:t>Dziecko nie musi robić tego co inni, ale nie może innym przeszkadzać.</a:t>
            </a:r>
          </a:p>
          <a:p>
            <a:pPr lvl="0" algn="just"/>
            <a:r>
              <a:rPr lang="pl-PL" dirty="0"/>
              <a:t>Organizujemy zajęcia integrujące i rozwijające umiejętności społeczne.</a:t>
            </a:r>
          </a:p>
          <a:p>
            <a:pPr lvl="0" algn="just"/>
            <a:r>
              <a:rPr lang="pl-PL" dirty="0"/>
              <a:t>Wspólnie określamy zasady postępowania w grupie (kodeks grupy). </a:t>
            </a:r>
          </a:p>
          <a:p>
            <a:pPr lvl="0" algn="just"/>
            <a:r>
              <a:rPr lang="pl-PL" dirty="0"/>
              <a:t>Uznajemy prawo dziecka do eksperymentowania i popełniania błędów. </a:t>
            </a:r>
          </a:p>
          <a:p>
            <a:pPr lvl="0" algn="just"/>
            <a:r>
              <a:rPr lang="pl-PL" dirty="0"/>
              <a:t>Uznajemy prawo dziecka do rozwoju zainteresowań i talentów.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1422</Words>
  <Application>Microsoft Office PowerPoint</Application>
  <PresentationFormat>Pokaz na ekranie (4:3)</PresentationFormat>
  <Paragraphs>226</Paragraphs>
  <Slides>41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Witamy</vt:lpstr>
      <vt:lpstr>Dzień dobry Państwu</vt:lpstr>
      <vt:lpstr>ADAPTACJA W PRZEDSZKOLU</vt:lpstr>
      <vt:lpstr>       1. Stworzenie optymalnych warunków edukacyjnych zezwalających na łatwą adaptację dzieci w nowym środowisku społecznym. 2. Uświadomienie rodzicom ich roli w adaptacji dziecka w przedszkolu oraz pozyskanie ich jako sprzymierzeńców w tworzeniu atmosfery wzajemnego zaufania i akceptacji. 3. Podtrzymanie świadomości pracowników pedagogicznych i niepedagogicznych  w procesie adaptacji wychowanków. </vt:lpstr>
      <vt:lpstr>DZIECKO:</vt:lpstr>
      <vt:lpstr>Rodzice: </vt:lpstr>
      <vt:lpstr>„ W dzieciństwie  nie wiele zależy od nas samych wiele zaś od  tych, którzy  są  z nami.”</vt:lpstr>
      <vt:lpstr> 3 latek charakteryzuje się: </vt:lpstr>
      <vt:lpstr>Zasady adaptacji:</vt:lpstr>
      <vt:lpstr>WARUNKI DOBREJ ADAPTACJI</vt:lpstr>
      <vt:lpstr>Rodzicu:</vt:lpstr>
      <vt:lpstr>Rodzicu:</vt:lpstr>
      <vt:lpstr>Jak ubrać dziecko do przedszkola</vt:lpstr>
      <vt:lpstr>Slajd 14</vt:lpstr>
      <vt:lpstr>Spotkania integracyjne</vt:lpstr>
      <vt:lpstr>Rodzice mają prawo do:</vt:lpstr>
      <vt:lpstr>Obowiązki Rodziców:</vt:lpstr>
      <vt:lpstr>WAŻNE:</vt:lpstr>
      <vt:lpstr>Slajd 19</vt:lpstr>
      <vt:lpstr>Zasady odpłatności za p-le</vt:lpstr>
      <vt:lpstr>Opłaty za przedszkole:</vt:lpstr>
      <vt:lpstr>Opłaty za przedszkole:</vt:lpstr>
      <vt:lpstr>Rada Rodziców:</vt:lpstr>
      <vt:lpstr>Składki na Radę Rodziców</vt:lpstr>
      <vt:lpstr>Zasady bezpieczeństwa w przedszkolu: </vt:lpstr>
      <vt:lpstr>Zasady komunikacji przedszkola/nauczycieli z rodzicami </vt:lpstr>
      <vt:lpstr>Slajd 27</vt:lpstr>
      <vt:lpstr>Slajd 28</vt:lpstr>
      <vt:lpstr>Slajd 29</vt:lpstr>
      <vt:lpstr>karnawał</vt:lpstr>
      <vt:lpstr>Slajd 31</vt:lpstr>
      <vt:lpstr>Slajd 32</vt:lpstr>
      <vt:lpstr>Festyn</vt:lpstr>
      <vt:lpstr>Slajd 34</vt:lpstr>
      <vt:lpstr>.</vt:lpstr>
      <vt:lpstr>Slajd 36</vt:lpstr>
      <vt:lpstr>Slajd 37</vt:lpstr>
      <vt:lpstr>Gdynia Przedszkole nr 25</vt:lpstr>
      <vt:lpstr>kosmos</vt:lpstr>
      <vt:lpstr>Dzień Ziemi</vt:lpstr>
      <vt:lpstr> “Dziecko chce być dobre. Jeśli nie umie - naucz. Jeśli nie wie - wytłumacz. Jeśli nie może - pomóż.”        Janusz Korczak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Julka</cp:lastModifiedBy>
  <cp:revision>128</cp:revision>
  <dcterms:created xsi:type="dcterms:W3CDTF">2016-05-16T17:52:26Z</dcterms:created>
  <dcterms:modified xsi:type="dcterms:W3CDTF">2022-08-25T20:30:52Z</dcterms:modified>
</cp:coreProperties>
</file>